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57"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1" autoAdjust="0"/>
    <p:restoredTop sz="94660"/>
  </p:normalViewPr>
  <p:slideViewPr>
    <p:cSldViewPr snapToGrid="0">
      <p:cViewPr varScale="1">
        <p:scale>
          <a:sx n="91" d="100"/>
          <a:sy n="91" d="100"/>
        </p:scale>
        <p:origin x="438"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en-US"/>
              <a:t>Click to edit Master title style</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dirty="0"/>
              <a:t>4/14/2021</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rIns="45720"/>
          <a:lstStyle/>
          <a:p>
            <a:fld id="{6D22F896-40B5-4ADD-8801-0D06FADFA095}" type="slidenum">
              <a:rPr lang="en-US" dirty="0"/>
              <a:t>‹#›</a:t>
            </a:fld>
            <a:endParaRPr lang="en-US" dirty="0"/>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dirty="0"/>
              <a:t>4/14/2021</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3FFE419-2371-464F-8239-3959401C3561}" type="datetimeFigureOut">
              <a:rPr lang="en-US" dirty="0"/>
              <a:t>4/14/2021</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dirty="0"/>
              <a:t>4/14/2021</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en-US"/>
              <a:t>Click to edit Master title style</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E5059C3-6A89-4494-99FF-5A4D6FFD50EB}" type="datetimeFigureOut">
              <a:rPr lang="en-US" dirty="0"/>
              <a:t>4/14/2021</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A954B2F-12DE-47F5-8894-472B206D2E1E}" type="datetimeFigureOut">
              <a:rPr lang="en-US" dirty="0"/>
              <a:t>4/14/2021</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en-US"/>
              <a:t>Click to edit Master title style</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609285" y="2851331"/>
            <a:ext cx="3893623" cy="30714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66635" y="2851331"/>
            <a:ext cx="3899798" cy="30714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F30E46F-7819-4ACF-B48B-48222C2ACC88}" type="datetimeFigureOut">
              <a:rPr lang="en-US" dirty="0"/>
              <a:t>4/14/2021</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FAF3416-4057-4DAA-829D-4CA07428D088}" type="datetimeFigureOut">
              <a:rPr lang="en-US" dirty="0"/>
              <a:t>4/14/2021</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921D9284-D300-4297-87F7-E791DCC15DB1}" type="datetimeFigureOut">
              <a:rPr lang="en-US" dirty="0"/>
              <a:t>4/14/2021</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D525BB-DA17-4BA0-B3C8-3AC3ABC827E6}" type="datetimeFigureOut">
              <a:rPr lang="en-US" dirty="0"/>
              <a:t>4/14/2021</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16C4C9A-3960-41CF-A4E9-2A8FB932454B}" type="datetimeFigureOut">
              <a:rPr lang="en-US" dirty="0"/>
              <a:t>4/14/2021</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3CBC1C18-307B-4F68-A007-B5B542270E8D}" type="datetimeFigureOut">
              <a:rPr lang="en-US" dirty="0"/>
              <a:t>4/14/2021</a:t>
            </a:fld>
            <a:endParaRPr lang="en-US" dirty="0"/>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r>
              <a:rPr lang="en-US" dirty="0"/>
              <a:t>
              </a:t>
            </a:r>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6D22F896-40B5-4ADD-8801-0D06FADFA095}" type="slidenum">
              <a:rPr lang="en-US" dirty="0"/>
              <a:pPr/>
              <a:t>‹#›</a:t>
            </a:fld>
            <a:endParaRPr lang="en-US" dirty="0"/>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youtube.com/watch?v=zrW3-yzWt5Q"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D2D1CB-2C32-49AD-92BC-437CC805BB21}"/>
              </a:ext>
            </a:extLst>
          </p:cNvPr>
          <p:cNvSpPr>
            <a:spLocks noGrp="1"/>
          </p:cNvSpPr>
          <p:nvPr>
            <p:ph type="ctrTitle"/>
          </p:nvPr>
        </p:nvSpPr>
        <p:spPr/>
        <p:txBody>
          <a:bodyPr>
            <a:normAutofit fontScale="90000"/>
          </a:bodyPr>
          <a:lstStyle/>
          <a:p>
            <a:r>
              <a:rPr lang="en-US" dirty="0"/>
              <a:t>Health Information Technology</a:t>
            </a:r>
          </a:p>
        </p:txBody>
      </p:sp>
      <p:sp>
        <p:nvSpPr>
          <p:cNvPr id="3" name="Subtitle 2">
            <a:extLst>
              <a:ext uri="{FF2B5EF4-FFF2-40B4-BE49-F238E27FC236}">
                <a16:creationId xmlns:a16="http://schemas.microsoft.com/office/drawing/2014/main" id="{2CCC7E8E-71C0-4FB5-8750-0728951AEE7F}"/>
              </a:ext>
            </a:extLst>
          </p:cNvPr>
          <p:cNvSpPr>
            <a:spLocks noGrp="1"/>
          </p:cNvSpPr>
          <p:nvPr>
            <p:ph type="subTitle" idx="1"/>
          </p:nvPr>
        </p:nvSpPr>
        <p:spPr/>
        <p:txBody>
          <a:bodyPr/>
          <a:lstStyle/>
          <a:p>
            <a:r>
              <a:rPr lang="en-US" dirty="0"/>
              <a:t>Presented by: Dr. Vanessa Nicholson, DrPH, MPH</a:t>
            </a:r>
          </a:p>
        </p:txBody>
      </p:sp>
    </p:spTree>
    <p:extLst>
      <p:ext uri="{BB962C8B-B14F-4D97-AF65-F5344CB8AC3E}">
        <p14:creationId xmlns:p14="http://schemas.microsoft.com/office/powerpoint/2010/main" val="9478520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DF44CB-BA3B-43A5-A9D2-CE28792B5F64}"/>
              </a:ext>
            </a:extLst>
          </p:cNvPr>
          <p:cNvSpPr>
            <a:spLocks noGrp="1"/>
          </p:cNvSpPr>
          <p:nvPr>
            <p:ph type="title"/>
          </p:nvPr>
        </p:nvSpPr>
        <p:spPr/>
        <p:txBody>
          <a:bodyPr/>
          <a:lstStyle/>
          <a:p>
            <a:r>
              <a:rPr lang="en-US" dirty="0"/>
              <a:t>Health Data Needs and Uses</a:t>
            </a:r>
          </a:p>
        </p:txBody>
      </p:sp>
      <p:sp>
        <p:nvSpPr>
          <p:cNvPr id="3" name="Content Placeholder 2">
            <a:extLst>
              <a:ext uri="{FF2B5EF4-FFF2-40B4-BE49-F238E27FC236}">
                <a16:creationId xmlns:a16="http://schemas.microsoft.com/office/drawing/2014/main" id="{6B7C2671-A041-4347-B5E2-616CE5EF2880}"/>
              </a:ext>
            </a:extLst>
          </p:cNvPr>
          <p:cNvSpPr>
            <a:spLocks noGrp="1"/>
          </p:cNvSpPr>
          <p:nvPr>
            <p:ph idx="1"/>
          </p:nvPr>
        </p:nvSpPr>
        <p:spPr>
          <a:xfrm>
            <a:off x="2773599" y="1431235"/>
            <a:ext cx="7796540" cy="5075582"/>
          </a:xfrm>
        </p:spPr>
        <p:txBody>
          <a:bodyPr>
            <a:normAutofit fontScale="92500" lnSpcReduction="20000"/>
          </a:bodyPr>
          <a:lstStyle/>
          <a:p>
            <a:r>
              <a:rPr lang="en-US" dirty="0"/>
              <a:t>Prescriptions can be submitted electronically via the EHR and eliminate the hassle and potential errors of physical paper copies </a:t>
            </a:r>
          </a:p>
          <a:p>
            <a:r>
              <a:rPr lang="en-US" dirty="0"/>
              <a:t>Almost all retail pharmacies (98%) now accept e-prescriptions </a:t>
            </a:r>
          </a:p>
          <a:p>
            <a:r>
              <a:rPr lang="en-US" dirty="0"/>
              <a:t>Health information exchange (HIE) supports the secure electronic exchange of patient data among authorized health care providers and patients to ensure appropriate patient information is available at the point of care</a:t>
            </a:r>
          </a:p>
          <a:p>
            <a:r>
              <a:rPr lang="en-US" dirty="0"/>
              <a:t>HIE can also refer to the discrete public and private networks that allow providers and patients to share medical information electronically across different EHRs</a:t>
            </a:r>
          </a:p>
          <a:p>
            <a:r>
              <a:rPr lang="en-US" dirty="0"/>
              <a:t>For example, MyHealth Access Network is an HIE that connects more than 2000 providers in Oklahoma so they can share patient data regardless of the local EHR product </a:t>
            </a:r>
          </a:p>
          <a:p>
            <a:endParaRPr lang="en-US" dirty="0"/>
          </a:p>
        </p:txBody>
      </p:sp>
    </p:spTree>
    <p:extLst>
      <p:ext uri="{BB962C8B-B14F-4D97-AF65-F5344CB8AC3E}">
        <p14:creationId xmlns:p14="http://schemas.microsoft.com/office/powerpoint/2010/main" val="32833546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889A73-CC83-41B7-BF9E-755F64C89F6B}"/>
              </a:ext>
            </a:extLst>
          </p:cNvPr>
          <p:cNvSpPr>
            <a:spLocks noGrp="1"/>
          </p:cNvSpPr>
          <p:nvPr>
            <p:ph type="title"/>
          </p:nvPr>
        </p:nvSpPr>
        <p:spPr/>
        <p:txBody>
          <a:bodyPr/>
          <a:lstStyle/>
          <a:p>
            <a:r>
              <a:rPr lang="en-US" dirty="0"/>
              <a:t>Video: “Where Technology Can Take Us”</a:t>
            </a:r>
          </a:p>
        </p:txBody>
      </p:sp>
      <p:sp>
        <p:nvSpPr>
          <p:cNvPr id="3" name="Content Placeholder 2">
            <a:extLst>
              <a:ext uri="{FF2B5EF4-FFF2-40B4-BE49-F238E27FC236}">
                <a16:creationId xmlns:a16="http://schemas.microsoft.com/office/drawing/2014/main" id="{BA697B19-F50B-4AC9-A03C-FAB0BDE7FFBE}"/>
              </a:ext>
            </a:extLst>
          </p:cNvPr>
          <p:cNvSpPr>
            <a:spLocks noGrp="1"/>
          </p:cNvSpPr>
          <p:nvPr>
            <p:ph idx="1"/>
          </p:nvPr>
        </p:nvSpPr>
        <p:spPr/>
        <p:txBody>
          <a:bodyPr/>
          <a:lstStyle/>
          <a:p>
            <a:pPr marL="0" indent="0">
              <a:buNone/>
            </a:pPr>
            <a:r>
              <a:rPr lang="en-US" dirty="0">
                <a:hlinkClick r:id="rId2"/>
              </a:rPr>
              <a:t>https://www.youtube.com/watch?v=zrW3-yzWt5Q</a:t>
            </a:r>
            <a:endParaRPr lang="en-US" dirty="0"/>
          </a:p>
        </p:txBody>
      </p:sp>
    </p:spTree>
    <p:extLst>
      <p:ext uri="{BB962C8B-B14F-4D97-AF65-F5344CB8AC3E}">
        <p14:creationId xmlns:p14="http://schemas.microsoft.com/office/powerpoint/2010/main" val="2294890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177A0B-416D-4F2C-88A4-F36074B391FE}"/>
              </a:ext>
            </a:extLst>
          </p:cNvPr>
          <p:cNvSpPr>
            <a:spLocks noGrp="1"/>
          </p:cNvSpPr>
          <p:nvPr>
            <p:ph type="title"/>
          </p:nvPr>
        </p:nvSpPr>
        <p:spPr/>
        <p:txBody>
          <a:bodyPr/>
          <a:lstStyle/>
          <a:p>
            <a:r>
              <a:rPr lang="en-US" dirty="0"/>
              <a:t>Health Information Technology and Health Informatics </a:t>
            </a:r>
          </a:p>
        </p:txBody>
      </p:sp>
      <p:sp>
        <p:nvSpPr>
          <p:cNvPr id="3" name="Content Placeholder 2">
            <a:extLst>
              <a:ext uri="{FF2B5EF4-FFF2-40B4-BE49-F238E27FC236}">
                <a16:creationId xmlns:a16="http://schemas.microsoft.com/office/drawing/2014/main" id="{CA168442-3DF5-4FD3-8D12-34704FCC3BAD}"/>
              </a:ext>
            </a:extLst>
          </p:cNvPr>
          <p:cNvSpPr>
            <a:spLocks noGrp="1"/>
          </p:cNvSpPr>
          <p:nvPr>
            <p:ph idx="1"/>
          </p:nvPr>
        </p:nvSpPr>
        <p:spPr/>
        <p:txBody>
          <a:bodyPr>
            <a:normAutofit fontScale="92500" lnSpcReduction="20000"/>
          </a:bodyPr>
          <a:lstStyle/>
          <a:p>
            <a:r>
              <a:rPr lang="en-US" dirty="0"/>
              <a:t>Health information technology (HIT): refers to the tools and systems used to electronically store, organize, manage, disseminate, and make meaning from health data </a:t>
            </a:r>
          </a:p>
          <a:p>
            <a:r>
              <a:rPr lang="en-US" dirty="0"/>
              <a:t>Examples may include electronic health records or EHRs </a:t>
            </a:r>
          </a:p>
          <a:p>
            <a:r>
              <a:rPr lang="en-US" dirty="0"/>
              <a:t>In addition to EHRs, other organized data can be leveraged with clinical information. These types of data include insurance claims, records about vital statistics, information about restaurants with health violations , disease outbreak pattern information, and data documenting issues related to the social determinants of health such as access to public housing or SNAP (Supplemental Nutrition Assistance Program) benefits </a:t>
            </a:r>
          </a:p>
        </p:txBody>
      </p:sp>
    </p:spTree>
    <p:extLst>
      <p:ext uri="{BB962C8B-B14F-4D97-AF65-F5344CB8AC3E}">
        <p14:creationId xmlns:p14="http://schemas.microsoft.com/office/powerpoint/2010/main" val="7187755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4B966B-8142-4947-9E9E-531E04A45192}"/>
              </a:ext>
            </a:extLst>
          </p:cNvPr>
          <p:cNvSpPr>
            <a:spLocks noGrp="1"/>
          </p:cNvSpPr>
          <p:nvPr>
            <p:ph type="title"/>
          </p:nvPr>
        </p:nvSpPr>
        <p:spPr/>
        <p:txBody>
          <a:bodyPr/>
          <a:lstStyle/>
          <a:p>
            <a:r>
              <a:rPr lang="en-US" dirty="0"/>
              <a:t>Health Information Technology and Health Informatics </a:t>
            </a:r>
          </a:p>
        </p:txBody>
      </p:sp>
      <p:sp>
        <p:nvSpPr>
          <p:cNvPr id="3" name="Content Placeholder 2">
            <a:extLst>
              <a:ext uri="{FF2B5EF4-FFF2-40B4-BE49-F238E27FC236}">
                <a16:creationId xmlns:a16="http://schemas.microsoft.com/office/drawing/2014/main" id="{8F4A4954-1D03-49BB-BBC3-4097387FCBC6}"/>
              </a:ext>
            </a:extLst>
          </p:cNvPr>
          <p:cNvSpPr>
            <a:spLocks noGrp="1"/>
          </p:cNvSpPr>
          <p:nvPr>
            <p:ph idx="1"/>
          </p:nvPr>
        </p:nvSpPr>
        <p:spPr>
          <a:xfrm>
            <a:off x="2866365" y="2438402"/>
            <a:ext cx="7796540" cy="4631960"/>
          </a:xfrm>
        </p:spPr>
        <p:txBody>
          <a:bodyPr>
            <a:normAutofit lnSpcReduction="10000"/>
          </a:bodyPr>
          <a:lstStyle/>
          <a:p>
            <a:r>
              <a:rPr lang="en-US" dirty="0"/>
              <a:t>Health informatics: interdisciplinary study of the design, development, adoption, and application of IT-based innovations in health care services delivery, management, and planning</a:t>
            </a:r>
          </a:p>
          <a:p>
            <a:r>
              <a:rPr lang="en-US" dirty="0"/>
              <a:t>Originated in the 1960s, as advancements in computer engineering allowed for more practical application of computing technology in fields beyond computer science </a:t>
            </a:r>
          </a:p>
          <a:p>
            <a:r>
              <a:rPr lang="en-US" dirty="0"/>
              <a:t>Despite early efforts , the health care industry has been slower than other industries to embrace IT</a:t>
            </a:r>
          </a:p>
          <a:p>
            <a:r>
              <a:rPr lang="en-US" dirty="0"/>
              <a:t>Barriers to adopting HIT included: high costs of initial acquisition, implementation and ongoing maintenance, lack of business incentives to digitize data and share data outside one’s system</a:t>
            </a:r>
          </a:p>
          <a:p>
            <a:endParaRPr lang="en-US" dirty="0"/>
          </a:p>
          <a:p>
            <a:endParaRPr lang="en-US" dirty="0"/>
          </a:p>
        </p:txBody>
      </p:sp>
    </p:spTree>
    <p:extLst>
      <p:ext uri="{BB962C8B-B14F-4D97-AF65-F5344CB8AC3E}">
        <p14:creationId xmlns:p14="http://schemas.microsoft.com/office/powerpoint/2010/main" val="6500406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C1AE6C-3D12-4FB6-B9DE-16D2DDD6D70C}"/>
              </a:ext>
            </a:extLst>
          </p:cNvPr>
          <p:cNvSpPr>
            <a:spLocks noGrp="1"/>
          </p:cNvSpPr>
          <p:nvPr>
            <p:ph type="title"/>
          </p:nvPr>
        </p:nvSpPr>
        <p:spPr/>
        <p:txBody>
          <a:bodyPr/>
          <a:lstStyle/>
          <a:p>
            <a:r>
              <a:rPr lang="en-US" dirty="0"/>
              <a:t>Health Information Technology and Health Informatics </a:t>
            </a:r>
          </a:p>
        </p:txBody>
      </p:sp>
      <p:sp>
        <p:nvSpPr>
          <p:cNvPr id="3" name="Content Placeholder 2">
            <a:extLst>
              <a:ext uri="{FF2B5EF4-FFF2-40B4-BE49-F238E27FC236}">
                <a16:creationId xmlns:a16="http://schemas.microsoft.com/office/drawing/2014/main" id="{CBF9CB17-7BD8-4152-9D89-FC455FD22979}"/>
              </a:ext>
            </a:extLst>
          </p:cNvPr>
          <p:cNvSpPr>
            <a:spLocks noGrp="1"/>
          </p:cNvSpPr>
          <p:nvPr>
            <p:ph idx="1"/>
          </p:nvPr>
        </p:nvSpPr>
        <p:spPr/>
        <p:txBody>
          <a:bodyPr/>
          <a:lstStyle/>
          <a:p>
            <a:r>
              <a:rPr lang="en-US" dirty="0"/>
              <a:t>In 2009, fewer than one in five hospitals and physician offices used HIT  but by 2016, 96% of hospitals and 78% of physician offices used EHR technology</a:t>
            </a:r>
          </a:p>
        </p:txBody>
      </p:sp>
    </p:spTree>
    <p:extLst>
      <p:ext uri="{BB962C8B-B14F-4D97-AF65-F5344CB8AC3E}">
        <p14:creationId xmlns:p14="http://schemas.microsoft.com/office/powerpoint/2010/main" val="42906791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0D81D9-30CB-445B-B27A-63497F8236FB}"/>
              </a:ext>
            </a:extLst>
          </p:cNvPr>
          <p:cNvSpPr>
            <a:spLocks noGrp="1"/>
          </p:cNvSpPr>
          <p:nvPr>
            <p:ph type="title"/>
          </p:nvPr>
        </p:nvSpPr>
        <p:spPr/>
        <p:txBody>
          <a:bodyPr/>
          <a:lstStyle/>
          <a:p>
            <a:r>
              <a:rPr lang="en-US" dirty="0"/>
              <a:t>Health Data Needs and Uses</a:t>
            </a:r>
          </a:p>
        </p:txBody>
      </p:sp>
      <p:sp>
        <p:nvSpPr>
          <p:cNvPr id="3" name="Content Placeholder 2">
            <a:extLst>
              <a:ext uri="{FF2B5EF4-FFF2-40B4-BE49-F238E27FC236}">
                <a16:creationId xmlns:a16="http://schemas.microsoft.com/office/drawing/2014/main" id="{58625261-F86B-449B-9F4E-E5C18CE08021}"/>
              </a:ext>
            </a:extLst>
          </p:cNvPr>
          <p:cNvSpPr>
            <a:spLocks noGrp="1"/>
          </p:cNvSpPr>
          <p:nvPr>
            <p:ph idx="1"/>
          </p:nvPr>
        </p:nvSpPr>
        <p:spPr/>
        <p:txBody>
          <a:bodyPr/>
          <a:lstStyle/>
          <a:p>
            <a:r>
              <a:rPr lang="en-US" dirty="0"/>
              <a:t>Providers, patients, insurers, and governmental entities are increasingly using a variety of HIT tools to support patient care and population health management </a:t>
            </a:r>
          </a:p>
          <a:p>
            <a:r>
              <a:rPr lang="en-US" dirty="0"/>
              <a:t>The central HIT tool in the health care system is the EHR</a:t>
            </a:r>
          </a:p>
          <a:p>
            <a:r>
              <a:rPr lang="en-US" dirty="0"/>
              <a:t>At it’s core, the EHR is a digital version of patients’ paper charts </a:t>
            </a:r>
          </a:p>
          <a:p>
            <a:r>
              <a:rPr lang="en-US" dirty="0"/>
              <a:t>Authorized providers and staff across health care organizations can use EHRs to record, manage, and share patient information </a:t>
            </a:r>
          </a:p>
        </p:txBody>
      </p:sp>
    </p:spTree>
    <p:extLst>
      <p:ext uri="{BB962C8B-B14F-4D97-AF65-F5344CB8AC3E}">
        <p14:creationId xmlns:p14="http://schemas.microsoft.com/office/powerpoint/2010/main" val="8660159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C2B9B-D96E-4824-8CB5-2CF2C4160405}"/>
              </a:ext>
            </a:extLst>
          </p:cNvPr>
          <p:cNvSpPr>
            <a:spLocks noGrp="1"/>
          </p:cNvSpPr>
          <p:nvPr>
            <p:ph type="title"/>
          </p:nvPr>
        </p:nvSpPr>
        <p:spPr/>
        <p:txBody>
          <a:bodyPr/>
          <a:lstStyle/>
          <a:p>
            <a:r>
              <a:rPr lang="en-US" dirty="0"/>
              <a:t>Health Data Needs and Uses</a:t>
            </a:r>
          </a:p>
        </p:txBody>
      </p:sp>
      <p:sp>
        <p:nvSpPr>
          <p:cNvPr id="3" name="Content Placeholder 2">
            <a:extLst>
              <a:ext uri="{FF2B5EF4-FFF2-40B4-BE49-F238E27FC236}">
                <a16:creationId xmlns:a16="http://schemas.microsoft.com/office/drawing/2014/main" id="{6F23C6C1-5110-4759-A51E-AACC660A7DF0}"/>
              </a:ext>
            </a:extLst>
          </p:cNvPr>
          <p:cNvSpPr>
            <a:spLocks noGrp="1"/>
          </p:cNvSpPr>
          <p:nvPr>
            <p:ph idx="1"/>
          </p:nvPr>
        </p:nvSpPr>
        <p:spPr/>
        <p:txBody>
          <a:bodyPr/>
          <a:lstStyle/>
          <a:p>
            <a:r>
              <a:rPr lang="en-US" dirty="0"/>
              <a:t>Specifically, EHRs can: </a:t>
            </a:r>
          </a:p>
          <a:p>
            <a:pPr lvl="1"/>
            <a:r>
              <a:rPr lang="en-US" dirty="0"/>
              <a:t>Contain information about a patient’s medical history, diagnosis, medications, immunization dates, allergies, radiology images, and lab and test results </a:t>
            </a:r>
          </a:p>
          <a:p>
            <a:pPr lvl="1"/>
            <a:r>
              <a:rPr lang="en-US" dirty="0"/>
              <a:t>Archive and share this information digitally at various points of care </a:t>
            </a:r>
          </a:p>
          <a:p>
            <a:pPr lvl="1"/>
            <a:r>
              <a:rPr lang="en-US" dirty="0"/>
              <a:t>Offer access portals to clinical decision support (CDS) tools that providers can use in managing/coordinating patient’s care </a:t>
            </a:r>
          </a:p>
        </p:txBody>
      </p:sp>
    </p:spTree>
    <p:extLst>
      <p:ext uri="{BB962C8B-B14F-4D97-AF65-F5344CB8AC3E}">
        <p14:creationId xmlns:p14="http://schemas.microsoft.com/office/powerpoint/2010/main" val="24781636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D1D837-AFFA-4D59-A451-3BD681AE94F2}"/>
              </a:ext>
            </a:extLst>
          </p:cNvPr>
          <p:cNvSpPr>
            <a:spLocks noGrp="1"/>
          </p:cNvSpPr>
          <p:nvPr>
            <p:ph type="title"/>
          </p:nvPr>
        </p:nvSpPr>
        <p:spPr/>
        <p:txBody>
          <a:bodyPr/>
          <a:lstStyle/>
          <a:p>
            <a:r>
              <a:rPr lang="en-US" dirty="0"/>
              <a:t>Health Data Needs and Uses</a:t>
            </a:r>
          </a:p>
        </p:txBody>
      </p:sp>
      <p:sp>
        <p:nvSpPr>
          <p:cNvPr id="3" name="Content Placeholder 2">
            <a:extLst>
              <a:ext uri="{FF2B5EF4-FFF2-40B4-BE49-F238E27FC236}">
                <a16:creationId xmlns:a16="http://schemas.microsoft.com/office/drawing/2014/main" id="{44FFDD6C-8402-44A4-AD97-C50EAFABC062}"/>
              </a:ext>
            </a:extLst>
          </p:cNvPr>
          <p:cNvSpPr>
            <a:spLocks noGrp="1"/>
          </p:cNvSpPr>
          <p:nvPr>
            <p:ph idx="1"/>
          </p:nvPr>
        </p:nvSpPr>
        <p:spPr>
          <a:xfrm>
            <a:off x="2773599" y="1643270"/>
            <a:ext cx="7796540" cy="4406674"/>
          </a:xfrm>
        </p:spPr>
        <p:txBody>
          <a:bodyPr>
            <a:normAutofit/>
          </a:bodyPr>
          <a:lstStyle/>
          <a:p>
            <a:r>
              <a:rPr lang="en-US" dirty="0"/>
              <a:t>Specifically, EHRs can: </a:t>
            </a:r>
          </a:p>
          <a:p>
            <a:pPr lvl="1"/>
            <a:r>
              <a:rPr lang="en-US" dirty="0"/>
              <a:t>Automate and streamline providers’ workflow </a:t>
            </a:r>
          </a:p>
          <a:p>
            <a:pPr lvl="1"/>
            <a:r>
              <a:rPr lang="en-US" dirty="0"/>
              <a:t>Increase organization and accuracy of patient information </a:t>
            </a:r>
          </a:p>
          <a:p>
            <a:pPr lvl="1"/>
            <a:r>
              <a:rPr lang="en-US" dirty="0"/>
              <a:t>Support analyses  based on aggregated patient data for quality improvement and population health management </a:t>
            </a:r>
          </a:p>
          <a:p>
            <a:pPr lvl="1"/>
            <a:r>
              <a:rPr lang="en-US" dirty="0"/>
              <a:t>Support key market changes in payer requirements and consumer expectations</a:t>
            </a:r>
          </a:p>
          <a:p>
            <a:pPr lvl="1"/>
            <a:r>
              <a:rPr lang="en-US" dirty="0"/>
              <a:t>Make possible a range of public health, health services, and medical research focused on improving individual and population health outcomes </a:t>
            </a:r>
          </a:p>
          <a:p>
            <a:endParaRPr lang="en-US" dirty="0"/>
          </a:p>
        </p:txBody>
      </p:sp>
    </p:spTree>
    <p:extLst>
      <p:ext uri="{BB962C8B-B14F-4D97-AF65-F5344CB8AC3E}">
        <p14:creationId xmlns:p14="http://schemas.microsoft.com/office/powerpoint/2010/main" val="37492361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253F38-DCAC-4C6F-B4AA-0093018270BA}"/>
              </a:ext>
            </a:extLst>
          </p:cNvPr>
          <p:cNvSpPr>
            <a:spLocks noGrp="1"/>
          </p:cNvSpPr>
          <p:nvPr>
            <p:ph type="title"/>
          </p:nvPr>
        </p:nvSpPr>
        <p:spPr/>
        <p:txBody>
          <a:bodyPr/>
          <a:lstStyle/>
          <a:p>
            <a:r>
              <a:rPr lang="en-US" dirty="0"/>
              <a:t>Health Data Needs and Uses</a:t>
            </a:r>
          </a:p>
        </p:txBody>
      </p:sp>
      <p:sp>
        <p:nvSpPr>
          <p:cNvPr id="3" name="Content Placeholder 2">
            <a:extLst>
              <a:ext uri="{FF2B5EF4-FFF2-40B4-BE49-F238E27FC236}">
                <a16:creationId xmlns:a16="http://schemas.microsoft.com/office/drawing/2014/main" id="{9785E736-BFB5-4A16-BA87-FC7A2B0B4FFF}"/>
              </a:ext>
            </a:extLst>
          </p:cNvPr>
          <p:cNvSpPr>
            <a:spLocks noGrp="1"/>
          </p:cNvSpPr>
          <p:nvPr>
            <p:ph idx="1"/>
          </p:nvPr>
        </p:nvSpPr>
        <p:spPr/>
        <p:txBody>
          <a:bodyPr>
            <a:normAutofit lnSpcReduction="10000"/>
          </a:bodyPr>
          <a:lstStyle/>
          <a:p>
            <a:r>
              <a:rPr lang="en-US" dirty="0"/>
              <a:t>CDS or </a:t>
            </a:r>
            <a:r>
              <a:rPr lang="en-US" b="1" i="1" dirty="0"/>
              <a:t>clinical decision support  </a:t>
            </a:r>
            <a:r>
              <a:rPr lang="en-US" dirty="0"/>
              <a:t>tools use clinical guidelines, patient-specific data, and algorithm-guided reasoning to generate alerts and offer information to providers as part of the regular workflow</a:t>
            </a:r>
          </a:p>
          <a:p>
            <a:r>
              <a:rPr lang="en-US" dirty="0"/>
              <a:t>Potential benefits of CDS include avoidance of errors such as adverse drug-drug interactions and dosing errors, increased quality of care, and improved efficiency (HealthIT.gov, 2018)</a:t>
            </a:r>
          </a:p>
          <a:p>
            <a:r>
              <a:rPr lang="en-US" dirty="0"/>
              <a:t>Providers use </a:t>
            </a:r>
            <a:r>
              <a:rPr lang="en-US" i="1" dirty="0"/>
              <a:t>computerized provider order entry (CPOE) </a:t>
            </a:r>
            <a:r>
              <a:rPr lang="en-US" dirty="0"/>
              <a:t>to submit orders for medications, lab tests, and imaging and to share instructions for patient care with other parts of the system </a:t>
            </a:r>
            <a:endParaRPr lang="en-US" i="1" dirty="0"/>
          </a:p>
        </p:txBody>
      </p:sp>
    </p:spTree>
    <p:extLst>
      <p:ext uri="{BB962C8B-B14F-4D97-AF65-F5344CB8AC3E}">
        <p14:creationId xmlns:p14="http://schemas.microsoft.com/office/powerpoint/2010/main" val="149824514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adison">
  <a:themeElements>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Madison">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6AC10936-2DFC-4054-9ADF-B5E2C5F86190}"/>
    </a:ext>
  </a:extLst>
</a:theme>
</file>

<file path=docProps/app.xml><?xml version="1.0" encoding="utf-8"?>
<Properties xmlns="http://schemas.openxmlformats.org/officeDocument/2006/extended-properties" xmlns:vt="http://schemas.openxmlformats.org/officeDocument/2006/docPropsVTypes">
  <Template>Madison</Template>
  <TotalTime>129</TotalTime>
  <Words>705</Words>
  <Application>Microsoft Office PowerPoint</Application>
  <PresentationFormat>Widescreen</PresentationFormat>
  <Paragraphs>42</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MS Shell Dlg 2</vt:lpstr>
      <vt:lpstr>Wingdings</vt:lpstr>
      <vt:lpstr>Wingdings 3</vt:lpstr>
      <vt:lpstr>Madison</vt:lpstr>
      <vt:lpstr>Health Information Technology</vt:lpstr>
      <vt:lpstr>Video: “Where Technology Can Take Us”</vt:lpstr>
      <vt:lpstr>Health Information Technology and Health Informatics </vt:lpstr>
      <vt:lpstr>Health Information Technology and Health Informatics </vt:lpstr>
      <vt:lpstr>Health Information Technology and Health Informatics </vt:lpstr>
      <vt:lpstr>Health Data Needs and Uses</vt:lpstr>
      <vt:lpstr>Health Data Needs and Uses</vt:lpstr>
      <vt:lpstr>Health Data Needs and Uses</vt:lpstr>
      <vt:lpstr>Health Data Needs and Uses</vt:lpstr>
      <vt:lpstr>Health Data Needs and Uses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 Information Technology</dc:title>
  <dc:creator>Vanessa</dc:creator>
  <cp:lastModifiedBy>Nicholson, Vanessa J</cp:lastModifiedBy>
  <cp:revision>9</cp:revision>
  <dcterms:created xsi:type="dcterms:W3CDTF">2019-11-19T18:33:34Z</dcterms:created>
  <dcterms:modified xsi:type="dcterms:W3CDTF">2021-04-14T14:47:57Z</dcterms:modified>
</cp:coreProperties>
</file>